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rygada 1918"/>
      <p:regular r:id="rId15"/>
    </p:embeddedFon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Montserrat Medium"/>
      <p:regular r:id="rId19"/>
    </p:embeddedFont>
    <p:embeddedFont>
      <p:font typeface="Montserrat Medium"/>
      <p:regular r:id="rId20"/>
    </p:embeddedFont>
    <p:embeddedFont>
      <p:font typeface="Montserrat Medium"/>
      <p:regular r:id="rId21"/>
    </p:embeddedFont>
    <p:embeddedFont>
      <p:font typeface="Montserrat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214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243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1891308"/>
            <a:ext cx="7645479" cy="2140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Science vs. AI vs. Machine Learning: Untangling the Terms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35660" y="4353044"/>
            <a:ext cx="7645479" cy="1369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This presentation will demystify the relationships and overlaps between data science, AI, and machine learning. We will explore their synergy in real-world applications and consider the ethical implications.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35660" y="5979676"/>
            <a:ext cx="342543" cy="342543"/>
          </a:xfrm>
          <a:prstGeom prst="roundRect">
            <a:avLst>
              <a:gd name="adj" fmla="val 2669178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80" y="5987296"/>
            <a:ext cx="327303" cy="3273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85240" y="5963602"/>
            <a:ext cx="2734985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nithyalakshmi M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62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260" y="3477935"/>
            <a:ext cx="7998500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Science: The Big Picture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49260" y="451258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818852" y="453937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45062" y="45861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45062" y="5071348"/>
            <a:ext cx="57364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 interdisciplinary field extracting knowledge from complex data.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49026" y="4512588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9" name="Text 6"/>
          <p:cNvSpPr/>
          <p:nvPr/>
        </p:nvSpPr>
        <p:spPr>
          <a:xfrm>
            <a:off x="7518618" y="4539377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44827" y="458616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Process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44827" y="5071348"/>
            <a:ext cx="57364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Involves question formulation, data preparation, and thorough analysis.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260" y="618434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3" name="Text 10"/>
          <p:cNvSpPr/>
          <p:nvPr/>
        </p:nvSpPr>
        <p:spPr>
          <a:xfrm>
            <a:off x="818852" y="6211133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45062" y="6257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45062" y="6743105"/>
            <a:ext cx="57364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Leverages statistics, programming, and domain expertise.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7449026" y="6184344"/>
            <a:ext cx="481727" cy="481727"/>
          </a:xfrm>
          <a:prstGeom prst="roundRect">
            <a:avLst>
              <a:gd name="adj" fmla="val 6667"/>
            </a:avLst>
          </a:prstGeom>
          <a:solidFill>
            <a:srgbClr val="4D1529"/>
          </a:solidFill>
          <a:ln/>
        </p:spPr>
      </p:sp>
      <p:sp>
        <p:nvSpPr>
          <p:cNvPr id="17" name="Text 14"/>
          <p:cNvSpPr/>
          <p:nvPr/>
        </p:nvSpPr>
        <p:spPr>
          <a:xfrm>
            <a:off x="7518618" y="6211133"/>
            <a:ext cx="342543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44827" y="6257925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44827" y="6743105"/>
            <a:ext cx="5736431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Generates actionable insights for informed decisions.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402" y="578525"/>
            <a:ext cx="7671197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Machine Learning: The Predictive Engine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02" y="2296597"/>
            <a:ext cx="1051917" cy="15707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3834" y="2506980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03834" y="2983825"/>
            <a:ext cx="6303764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Algorithms that learn from data without explicit programming.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02" y="3867388"/>
            <a:ext cx="1051917" cy="12623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3834" y="4077772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Role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03834" y="4554617"/>
            <a:ext cx="63037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Serves as the predictive engine within data science.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02" y="5129689"/>
            <a:ext cx="1051917" cy="12623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3834" y="5340072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03834" y="5816918"/>
            <a:ext cx="63037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Creates models to forecast future outcomes.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02" y="6391989"/>
            <a:ext cx="1051917" cy="12623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03834" y="6602373"/>
            <a:ext cx="280535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03834" y="7079218"/>
            <a:ext cx="63037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Predicting customer churn based on past behavior.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98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160" y="3261836"/>
            <a:ext cx="13208079" cy="1354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Artificial Intelligence: Decision-Making and Autonomy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11160" y="4920972"/>
            <a:ext cx="6502479" cy="1191697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5" name="Text 2"/>
          <p:cNvSpPr/>
          <p:nvPr/>
        </p:nvSpPr>
        <p:spPr>
          <a:xfrm>
            <a:off x="914281" y="5124093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Definition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14281" y="5584388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Creating systems that mimic human intelligence.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6760" y="4920972"/>
            <a:ext cx="6502479" cy="1191697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8" name="Text 5"/>
          <p:cNvSpPr/>
          <p:nvPr/>
        </p:nvSpPr>
        <p:spPr>
          <a:xfrm>
            <a:off x="7619881" y="5124093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Powered by ML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19881" y="5584388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Machine Learning provides the core functionality for AI.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11160" y="6315789"/>
            <a:ext cx="6502479" cy="1191697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11" name="Text 8"/>
          <p:cNvSpPr/>
          <p:nvPr/>
        </p:nvSpPr>
        <p:spPr>
          <a:xfrm>
            <a:off x="914281" y="6518910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Broader Scope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14281" y="6979206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Includes NLP, computer vision, and robotics.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6760" y="6315789"/>
            <a:ext cx="6502479" cy="1191697"/>
          </a:xfrm>
          <a:prstGeom prst="roundRect">
            <a:avLst>
              <a:gd name="adj" fmla="val 2558"/>
            </a:avLst>
          </a:prstGeom>
          <a:solidFill>
            <a:srgbClr val="4D1529"/>
          </a:solidFill>
          <a:ln/>
        </p:spPr>
      </p:sp>
      <p:sp>
        <p:nvSpPr>
          <p:cNvPr id="14" name="Text 11"/>
          <p:cNvSpPr/>
          <p:nvPr/>
        </p:nvSpPr>
        <p:spPr>
          <a:xfrm>
            <a:off x="7619881" y="6518910"/>
            <a:ext cx="2709148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Goal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19881" y="6979206"/>
            <a:ext cx="6096238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Develop autonomous systems capable of decision-making.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2407801"/>
            <a:ext cx="9401532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The Relationship: A Venn Diagram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9260" y="365652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Data Science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4227433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overarching field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260" y="4644747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Encompasses AI and ML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9260" y="5062061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"glue" of intelligent systems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307687" y="3656528"/>
            <a:ext cx="2935010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07687" y="4227433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Mimics human intelligence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5307687" y="4644747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Powered by ML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307687" y="5062061"/>
            <a:ext cx="402859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Broader decision-making systems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866114" y="3656528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66114" y="4227433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Subset of AI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9866114" y="4644747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Predictive capabilities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866114" y="5062061"/>
            <a:ext cx="4028599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Learns from data patterns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633" y="389811"/>
            <a:ext cx="8156734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Statistics vs. Machine Learning: Choosing the Right Tool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493633" y="1611868"/>
            <a:ext cx="8156734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1</a:t>
            </a:r>
            <a:endParaRPr lang="en-US" sz="3650" dirty="0"/>
          </a:p>
        </p:txBody>
      </p:sp>
      <p:sp>
        <p:nvSpPr>
          <p:cNvPr id="5" name="Text 2"/>
          <p:cNvSpPr/>
          <p:nvPr/>
        </p:nvSpPr>
        <p:spPr>
          <a:xfrm>
            <a:off x="3631763" y="2253496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Statistics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493633" y="2572941"/>
            <a:ext cx="81567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Hypothesis testing, causal inference, and understanding relationships.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3633" y="3292197"/>
            <a:ext cx="8156734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2</a:t>
            </a:r>
            <a:endParaRPr lang="en-US" sz="3650" dirty="0"/>
          </a:p>
        </p:txBody>
      </p:sp>
      <p:sp>
        <p:nvSpPr>
          <p:cNvPr id="8" name="Text 5"/>
          <p:cNvSpPr/>
          <p:nvPr/>
        </p:nvSpPr>
        <p:spPr>
          <a:xfrm>
            <a:off x="3631763" y="3933825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Machine Learning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93633" y="4253270"/>
            <a:ext cx="81567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Prediction, pattern recognition, and complex data handling.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3633" y="4972526"/>
            <a:ext cx="8156734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3</a:t>
            </a:r>
            <a:endParaRPr lang="en-US" sz="3650" dirty="0"/>
          </a:p>
        </p:txBody>
      </p:sp>
      <p:sp>
        <p:nvSpPr>
          <p:cNvPr id="11" name="Text 8"/>
          <p:cNvSpPr/>
          <p:nvPr/>
        </p:nvSpPr>
        <p:spPr>
          <a:xfrm>
            <a:off x="3631763" y="5614154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Rule of Thumb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493633" y="5933599"/>
            <a:ext cx="81567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Use statistics for explanation; use ML for prediction.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493633" y="6652855"/>
            <a:ext cx="8156734" cy="465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36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4</a:t>
            </a:r>
            <a:endParaRPr lang="en-US" sz="3650" dirty="0"/>
          </a:p>
        </p:txBody>
      </p:sp>
      <p:sp>
        <p:nvSpPr>
          <p:cNvPr id="14" name="Text 11"/>
          <p:cNvSpPr/>
          <p:nvPr/>
        </p:nvSpPr>
        <p:spPr>
          <a:xfrm>
            <a:off x="3631763" y="7294483"/>
            <a:ext cx="1880473" cy="234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Example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93633" y="7613928"/>
            <a:ext cx="8156734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A/B testing (stats) versus image recognition (ML).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8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161" y="3120866"/>
            <a:ext cx="10493097" cy="681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Real-World Synergy: Examples in Action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61" y="4145518"/>
            <a:ext cx="511492" cy="511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2203" y="4231243"/>
            <a:ext cx="345031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Recommendation Engines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432203" y="4695111"/>
            <a:ext cx="124820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Science identifies preferences, ML predicts content. Netflix: 80% shows watched are from recommendations.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61" y="5467469"/>
            <a:ext cx="511492" cy="5114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32203" y="5553194"/>
            <a:ext cx="357199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Supply Chain Optimization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432203" y="6017062"/>
            <a:ext cx="124820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Science analyzes demand, ML forecasts future needs. Reduces costs by 15-20% (McKinsey).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61" y="6789420"/>
            <a:ext cx="511492" cy="5114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2203" y="6875145"/>
            <a:ext cx="272831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Fraud Detection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432203" y="7339013"/>
            <a:ext cx="1248203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Science identifies suspicious transactions, ML flags potentially fraudulent activity.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260" y="1245870"/>
            <a:ext cx="10363795" cy="713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FB393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Ethics &amp; Bias: A Shared Responsibility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1421" y="2871192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Perpetuate Biases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9260" y="3356372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Models can unintentionally reflect existing societal biases.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05" y="3169265"/>
            <a:ext cx="320278" cy="4004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337" y="2871192"/>
            <a:ext cx="3409355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Fairness &amp; Transparency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337" y="3356372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Crucial for responsible development and deployment of models.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0999" y="3560385"/>
            <a:ext cx="320278" cy="4004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337" y="5329833"/>
            <a:ext cx="2926794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Mitigation Strategies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337" y="5815013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Diverse datasets, algorithmic audits, and clear ethical guidelines.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879" y="5801380"/>
            <a:ext cx="320278" cy="40040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1421" y="5329833"/>
            <a:ext cx="2854643" cy="356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F4CAB8"/>
                </a:solidFill>
                <a:latin typeface="Brygada 1918 Bold" pitchFamily="34" charset="0"/>
                <a:ea typeface="Brygada 1918 Bold" pitchFamily="34" charset="-122"/>
                <a:cs typeface="Brygada 1918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260" y="5815013"/>
            <a:ext cx="3946803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4CAB8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Bias in facial recognition often shows gender and race disparities.</a:t>
            </a:r>
            <a:endParaRPr lang="en-US" sz="16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7175" y="2387560"/>
            <a:ext cx="4596051" cy="4596051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885" y="5410260"/>
            <a:ext cx="320278" cy="400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2025-05-27T16:34:18Z</dcterms:created>
  <dcterms:modified xsi:type="dcterms:W3CDTF">2025-05-27T16:34:18Z</dcterms:modified>
</cp:coreProperties>
</file>